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701" autoAdjust="0"/>
  </p:normalViewPr>
  <p:slideViewPr>
    <p:cSldViewPr>
      <p:cViewPr varScale="1">
        <p:scale>
          <a:sx n="93" d="100"/>
          <a:sy n="93" d="100"/>
        </p:scale>
        <p:origin x="84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클래스 이름이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자로 시작</a:t>
            </a:r>
            <a:endParaRPr lang="en-US" altLang="ko-KR" dirty="0" smtClean="0"/>
          </a:p>
          <a:p>
            <a:r>
              <a:rPr lang="ko-KR" altLang="en-US" dirty="0" smtClean="0"/>
              <a:t>화려하고 다양한 컴포넌트로 쉽게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스윙 컴포넌트는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유형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JComponent</a:t>
            </a:r>
            <a:r>
              <a:rPr lang="ko-KR" altLang="en-US" dirty="0" smtClean="0"/>
              <a:t>는 상속받는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스윙 컴포넌트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를 상속받는 몇 개의  클래스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err="1" smtClean="0"/>
              <a:t>JComponent</a:t>
            </a:r>
            <a:endParaRPr lang="en-US" altLang="ko-KR" dirty="0" smtClean="0"/>
          </a:p>
          <a:p>
            <a:pPr lvl="1"/>
            <a:r>
              <a:rPr lang="ko-KR" altLang="en-US" dirty="0"/>
              <a:t>스윙 컴포넌트의 공통적인 </a:t>
            </a:r>
            <a:r>
              <a:rPr lang="ko-KR" altLang="en-US" dirty="0" smtClean="0"/>
              <a:t>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구현한 추상 클래스 </a:t>
            </a:r>
            <a:endParaRPr lang="en-US" altLang="ko-KR" dirty="0" smtClean="0"/>
          </a:p>
          <a:p>
            <a:pPr lvl="2"/>
            <a:r>
              <a:rPr lang="en-US" altLang="ko-KR" strike="sngStrike" dirty="0" smtClean="0"/>
              <a:t>new </a:t>
            </a:r>
            <a:r>
              <a:rPr lang="en-US" altLang="ko-KR" strike="sngStrike" dirty="0" err="1" smtClean="0"/>
              <a:t>JComponent</a:t>
            </a:r>
            <a:r>
              <a:rPr lang="en-US" altLang="ko-KR" strike="sngStrike" dirty="0" smtClean="0"/>
              <a:t>()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상속받음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java.awt.Container</a:t>
            </a:r>
            <a:r>
              <a:rPr lang="ko-KR" altLang="en-US" dirty="0" smtClean="0"/>
              <a:t>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종류들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Panel, Frame, Applet, Dialog, Window</a:t>
            </a:r>
          </a:p>
          <a:p>
            <a:pPr lvl="2"/>
            <a:r>
              <a:rPr lang="en-US" altLang="ko-KR" dirty="0" smtClean="0"/>
              <a:t>Swing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JWindow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최상위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속하지 않고 독립적으로 </a:t>
            </a:r>
            <a:r>
              <a:rPr lang="ko-KR" altLang="en-US" dirty="0" err="1" smtClean="0"/>
              <a:t>출력가능한</a:t>
            </a:r>
            <a:r>
              <a:rPr lang="ko-KR" altLang="en-US" dirty="0" smtClean="0"/>
              <a:t> 컨테이너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컨테이너에 포함되어야 화면에 출력 가능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포함되어야 화면에 출력될 수 있는 순수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</a:t>
            </a:r>
            <a:r>
              <a:rPr lang="en-US" altLang="ko-KR" dirty="0" err="1" smtClean="0"/>
              <a:t>java.awt.Component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스윙 컴포넌트는 </a:t>
            </a:r>
            <a:r>
              <a:rPr lang="en-US" altLang="ko-KR" dirty="0" err="1" smtClean="0"/>
              <a:t>javax.swing.JComponent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컴포넌트의 포함관계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스윙 패키지 사용을 위한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프레임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모든 스윙 컴포넌트를 담는 최상위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을 상속받아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컴포넌트가 화면에 보이려면 스윙 프레임에 부착되어야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프레임을 닫으면 프레임 내의 모든 컴포넌트가 보이지 않게 됨</a:t>
            </a:r>
            <a:endParaRPr lang="en-US" altLang="ko-KR" dirty="0" smtClean="0"/>
          </a:p>
          <a:p>
            <a:r>
              <a:rPr lang="ko-KR" altLang="en-US" dirty="0" smtClean="0"/>
              <a:t>스윙 프레임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기본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스윙 프로그램의 기본 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메뉴들이 부착되는 공간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컨텐트</a:t>
            </a:r>
            <a:r>
              <a:rPr lang="ko-KR" altLang="en-US" dirty="0" smtClean="0"/>
              <a:t> 팬 </a:t>
            </a:r>
            <a:r>
              <a:rPr lang="en-US" altLang="ko-KR" dirty="0" smtClean="0"/>
              <a:t>– GUI </a:t>
            </a:r>
            <a:r>
              <a:rPr lang="ko-KR" altLang="en-US" dirty="0" smtClean="0"/>
              <a:t>컴포넌트들이 부착되는 공간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Frame</a:t>
              </a:r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ko-KR" altLang="en-US" sz="140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Content Pane</a:t>
              </a:r>
              <a:endParaRPr lang="ko-KR" altLang="en-US" sz="140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Menu Bar</a:t>
              </a:r>
              <a:endParaRPr lang="ko-KR" altLang="en-US" sz="140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타이틀 바를 가진 </a:t>
              </a:r>
              <a:r>
                <a:rPr lang="en-US" altLang="ko-KR" sz="1400" dirty="0" smtClean="0"/>
                <a:t>Frame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메뉴바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6834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컨텐트</a:t>
              </a:r>
              <a:r>
                <a:rPr lang="ko-KR" altLang="en-US" sz="1400" dirty="0" smtClean="0"/>
                <a:t> 팬 </a:t>
              </a:r>
              <a:r>
                <a:rPr lang="en-US" altLang="ko-KR" sz="1400" dirty="0" smtClean="0"/>
                <a:t>:</a:t>
              </a:r>
            </a:p>
            <a:p>
              <a:r>
                <a:rPr lang="ko-KR" altLang="en-US" sz="1400" dirty="0" smtClean="0"/>
                <a:t>화면에 출력될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모든 컴포넌트들이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부착되는 공간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/>
                <a:t>JFrame</a:t>
              </a:r>
              <a:endParaRPr lang="ko-KR" altLang="en-US" sz="140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 : </a:t>
            </a:r>
            <a:r>
              <a:rPr lang="en-US" altLang="ko-KR" dirty="0"/>
              <a:t>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javax.swing</a:t>
            </a:r>
            <a:r>
              <a:rPr lang="en-US" altLang="ko-KR" sz="1600" dirty="0" smtClean="0">
                <a:latin typeface="+mn-ea"/>
              </a:rPr>
              <a:t>.*;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b="1" dirty="0">
                <a:latin typeface="+mn-ea"/>
              </a:rPr>
              <a:t>public class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 extends </a:t>
            </a:r>
            <a:r>
              <a:rPr lang="en-US" altLang="ko-KR" sz="1600" b="1" dirty="0" err="1">
                <a:latin typeface="+mn-ea"/>
              </a:rPr>
              <a:t>JFrame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public 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setTitle</a:t>
            </a:r>
            <a:r>
              <a:rPr lang="en-US" altLang="ko-KR" sz="1600" dirty="0">
                <a:latin typeface="+mn-ea"/>
              </a:rPr>
              <a:t>("300x300 </a:t>
            </a:r>
            <a:r>
              <a:rPr lang="ko-KR" altLang="en-US" sz="1600" dirty="0">
                <a:latin typeface="+mn-ea"/>
              </a:rPr>
              <a:t>스윙 프레임 만들기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setSize</a:t>
            </a:r>
            <a:r>
              <a:rPr lang="en-US" altLang="ko-KR" sz="1600" b="1" dirty="0" smtClean="0">
                <a:latin typeface="+mn-ea"/>
              </a:rPr>
              <a:t>(300,300</a:t>
            </a:r>
            <a:r>
              <a:rPr lang="en-US" altLang="ko-KR" sz="1600" b="1" dirty="0">
                <a:latin typeface="+mn-ea"/>
              </a:rPr>
              <a:t>); </a:t>
            </a: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프레임 크기 </a:t>
            </a:r>
            <a:r>
              <a:rPr lang="en-US" altLang="ko-KR" sz="1600" dirty="0">
                <a:latin typeface="+mn-ea"/>
              </a:rPr>
              <a:t>300x300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setVisible</a:t>
            </a:r>
            <a:r>
              <a:rPr lang="en-US" altLang="ko-KR" sz="1600" b="1" dirty="0" smtClean="0">
                <a:latin typeface="+mn-ea"/>
              </a:rPr>
              <a:t>(true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; // </a:t>
            </a:r>
            <a:r>
              <a:rPr lang="ko-KR" altLang="en-US" sz="1600" dirty="0">
                <a:latin typeface="+mn-ea"/>
              </a:rPr>
              <a:t>프레임 출력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endParaRPr lang="en-US" altLang="ko-KR" sz="1600" dirty="0" smtClean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	</a:t>
            </a:r>
            <a:r>
              <a:rPr lang="en-US" altLang="ko-KR" sz="1600" dirty="0" smtClean="0">
                <a:latin typeface="+mn-ea"/>
              </a:rPr>
              <a:t>public </a:t>
            </a:r>
            <a:r>
              <a:rPr lang="en-US" altLang="ko-KR" sz="1600" dirty="0">
                <a:latin typeface="+mn-ea"/>
              </a:rPr>
              <a:t>static void main(String[] </a:t>
            </a:r>
            <a:r>
              <a:rPr lang="en-US" altLang="ko-KR" sz="1600" dirty="0" err="1">
                <a:latin typeface="+mn-ea"/>
              </a:rPr>
              <a:t>args</a:t>
            </a:r>
            <a:r>
              <a:rPr lang="en-US" altLang="ko-KR" sz="1600" dirty="0">
                <a:latin typeface="+mn-ea"/>
              </a:rPr>
              <a:t>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MyFrame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frame = </a:t>
            </a:r>
            <a:r>
              <a:rPr lang="en-US" altLang="ko-KR" sz="1600" b="1" dirty="0">
                <a:latin typeface="+mn-ea"/>
              </a:rPr>
              <a:t>new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mf=new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dirty="0" smtClean="0"/>
              <a:t>}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79097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r>
              <a:rPr lang="en-US" altLang="ko-KR" sz="1400" dirty="0" smtClean="0"/>
              <a:t>}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class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MyApp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 = 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프레임 클래스 </a:t>
            </a:r>
            <a:r>
              <a:rPr lang="ko-KR" altLang="en-US" sz="1400" dirty="0" smtClean="0"/>
              <a:t>내의 멤버로 작성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가진 </a:t>
            </a:r>
            <a:r>
              <a:rPr lang="ko-KR" altLang="en-US" sz="1400" dirty="0"/>
              <a:t>다른 </a:t>
            </a:r>
            <a:r>
              <a:rPr lang="ko-KR" altLang="en-US" sz="1400" dirty="0" smtClean="0"/>
              <a:t>클래스 </a:t>
            </a:r>
            <a:r>
              <a:rPr lang="en-US" altLang="ko-KR" sz="1400" dirty="0" err="1" smtClean="0"/>
              <a:t>MyApp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작성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권장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Container c = </a:t>
            </a:r>
            <a:r>
              <a:rPr lang="en-US" altLang="ko-KR" sz="1400" dirty="0" err="1" smtClean="0"/>
              <a:t>frame.getContentPane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b="1" dirty="0" err="1" smtClean="0"/>
              <a:t>c.add</a:t>
            </a:r>
            <a:r>
              <a:rPr lang="en-US" altLang="ko-KR" sz="1400" b="1" dirty="0" smtClean="0"/>
              <a:t>(b);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frame.setContentPane</a:t>
            </a:r>
            <a:r>
              <a:rPr lang="en-US" altLang="ko-KR" sz="1400" b="1" dirty="0" smtClean="0"/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super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en-US" altLang="ko-KR" sz="1400" dirty="0" err="1" smtClean="0"/>
              <a:t>Jframe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호출하여 타이틀 달기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setTitle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Container </a:t>
            </a:r>
            <a:r>
              <a:rPr lang="en-US" altLang="ko-KR" sz="1400" dirty="0" err="1"/>
              <a:t>contentPane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frame.getContentPane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타이틀 달기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알아내기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컴포넌트 달기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9-2 :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버튼 컴포넌트를 가진 </a:t>
            </a:r>
            <a:r>
              <a:rPr lang="ko-KR" altLang="en-US" sz="2400" dirty="0" smtClean="0"/>
              <a:t>스윙프레임 </a:t>
            </a:r>
            <a:r>
              <a:rPr lang="ko-KR" altLang="en-US" sz="2400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부착한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응용프로그램의 종료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응용프로그램 내에서 스스</a:t>
            </a:r>
            <a:r>
              <a:rPr lang="ko-KR" altLang="en-US" dirty="0"/>
              <a:t>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언제 어디서나 무조건 종료</a:t>
            </a:r>
            <a:endParaRPr lang="en-US" altLang="ko-KR" dirty="0" smtClean="0"/>
          </a:p>
          <a:p>
            <a:r>
              <a:rPr lang="ko-KR" altLang="en-US" b="1" dirty="0" smtClean="0"/>
              <a:t>프레임 종료버튼</a:t>
            </a:r>
            <a:r>
              <a:rPr lang="en-US" altLang="ko-KR" b="1" dirty="0" smtClean="0"/>
              <a:t>(X)</a:t>
            </a:r>
            <a:r>
              <a:rPr lang="ko-KR" altLang="en-US" b="1" dirty="0" smtClean="0"/>
              <a:t>이 클릭되면 어떤 일이 일어나는가</a:t>
            </a:r>
            <a:r>
              <a:rPr lang="en-US" altLang="ko-KR" b="1" dirty="0" smtClean="0"/>
              <a:t>?</a:t>
            </a:r>
          </a:p>
          <a:p>
            <a:pPr lvl="1"/>
            <a:r>
              <a:rPr lang="ko-KR" altLang="en-US" dirty="0" smtClean="0"/>
              <a:t>프레임을 종료하여 프레임 윈도우가 닫힘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프레임이 화면에서 보이지 않게 되고 응용프로그램이 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프레임이 보이지 않게 되지만 응용프로그램이 종료한 것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키보드나 마우스 입력을 받지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를 호출하면 보이게 되고 이전 처럼 작동함</a:t>
            </a:r>
            <a:endParaRPr lang="en-US" altLang="ko-KR" dirty="0" smtClean="0"/>
          </a:p>
          <a:p>
            <a:r>
              <a:rPr lang="ko-KR" altLang="en-US" dirty="0" smtClean="0"/>
              <a:t>프레임 종료버튼이 클릭될 때 프레임을 닫고 응용 프로그램이 종료하도록 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System.exit</a:t>
            </a:r>
            <a:r>
              <a:rPr lang="en-US" altLang="ko-KR" dirty="0" smtClean="0"/>
              <a:t>(0</a:t>
            </a:r>
            <a:r>
              <a:rPr lang="en-US" altLang="ko-KR" dirty="0"/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frame.setDefaultCloseOperation</a:t>
            </a:r>
            <a:r>
              <a:rPr lang="en-US" altLang="ko-KR" dirty="0"/>
              <a:t>(</a:t>
            </a:r>
            <a:r>
              <a:rPr lang="en-US" altLang="ko-KR" dirty="0" err="1"/>
              <a:t>JFrame.EXIT_ON_CLOSE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사용자에게 이해하기 쉬운 모양으로 정보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마우스나 키보드를 이용하여 쉽게 입력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강력한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컴포넌트와 그래픽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패키지와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패키지에 제공되는 </a:t>
            </a:r>
            <a:r>
              <a:rPr lang="ko-KR" altLang="en-US" dirty="0" err="1" smtClean="0"/>
              <a:t>메카니즘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- </a:t>
            </a:r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Swing - </a:t>
            </a:r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종료 뒤에도 프레임이 살아 있는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스윙 프로그램이 실행되는 동안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</a:t>
            </a:r>
            <a:r>
              <a:rPr lang="ko-KR" altLang="en-US" dirty="0" smtClean="0"/>
              <a:t>을 실행하는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실행을 시작한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응용프로그램이 실행될 때 자동으로 실행되는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프레임과 버튼 등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화면 그리기</a:t>
            </a:r>
            <a:endParaRPr lang="en-US" altLang="ko-KR" dirty="0" smtClean="0"/>
          </a:p>
          <a:p>
            <a:pPr lvl="3"/>
            <a:r>
              <a:rPr lang="ko-KR" altLang="en-US" dirty="0"/>
              <a:t>키나 마우스 입력을 받아 이벤트를 </a:t>
            </a:r>
            <a:r>
              <a:rPr lang="ko-KR" altLang="en-US" dirty="0" smtClean="0"/>
              <a:t>처리할 코드 호출</a:t>
            </a:r>
            <a:endParaRPr lang="en-US" altLang="ko-KR" dirty="0" smtClean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 smtClean="0"/>
              <a:t>스윙 프로그램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 종료 뒤 프레임이 살아있는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종료되어도 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살아 있어 프레임 화면을 그리고 마우스나 키 입력을 받기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컨테이너</a:t>
              </a:r>
              <a:r>
                <a:rPr lang="en-US" altLang="ko-KR" sz="1400" dirty="0" smtClean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배치관리자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컴포넌트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 개념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rgbClr val="0070C0"/>
                </a:solidFill>
              </a:rPr>
              <a:t>컨테이너마</a:t>
            </a:r>
            <a:r>
              <a:rPr lang="ko-KR" altLang="en-US" sz="1600" dirty="0">
                <a:solidFill>
                  <a:srgbClr val="0070C0"/>
                </a:solidFill>
              </a:rPr>
              <a:t>다</a:t>
            </a:r>
            <a:r>
              <a:rPr lang="ko-KR" altLang="en-US" sz="1600" dirty="0" smtClean="0">
                <a:solidFill>
                  <a:srgbClr val="0070C0"/>
                </a:solidFill>
              </a:rPr>
              <a:t> 하나의 배치관리자가 존재하며</a:t>
            </a:r>
            <a:r>
              <a:rPr lang="en-US" altLang="ko-KR" sz="1600" dirty="0" smtClean="0">
                <a:solidFill>
                  <a:srgbClr val="0070C0"/>
                </a:solidFill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 smtClean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 smtClean="0">
                <a:solidFill>
                  <a:srgbClr val="0070C0"/>
                </a:solidFill>
              </a:rPr>
              <a:t>2.  </a:t>
            </a:r>
            <a:r>
              <a:rPr lang="ko-KR" altLang="en-US" sz="1600" dirty="0" smtClean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관리자 대표 유형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패키지에 구현되어 있음</a:t>
            </a:r>
            <a:endParaRPr lang="en-US" altLang="ko-KR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배치관리자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컨테이너의 디폴트 배치관리자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컨테이너는 생성시 디폴트 배치관리자 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컨테이너에 새로운 배치관리자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Container.setLayout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LayoutManager</a:t>
            </a:r>
            <a:r>
              <a:rPr lang="en-US" altLang="ko-KR" dirty="0" smtClean="0"/>
              <a:t> lm)</a:t>
            </a:r>
          </a:p>
          <a:p>
            <a:pPr lvl="2"/>
            <a:r>
              <a:rPr lang="en-US" altLang="ko-KR" dirty="0" smtClean="0"/>
              <a:t>lm</a:t>
            </a:r>
            <a:r>
              <a:rPr lang="ko-KR" altLang="en-US" dirty="0" smtClean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// </a:t>
            </a:r>
            <a:r>
              <a:rPr lang="en-US" altLang="ko-KR" sz="1200" dirty="0" err="1" smtClean="0"/>
              <a:t>JPanel</a:t>
            </a:r>
            <a:r>
              <a:rPr lang="ko-KR" altLang="en-US" sz="1200" dirty="0" smtClean="0"/>
              <a:t> 패</a:t>
            </a:r>
            <a:r>
              <a:rPr lang="ko-KR" altLang="en-US" sz="1200" dirty="0"/>
              <a:t>널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BorderLayout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배치관리자 설정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p = new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b="1" dirty="0" err="1" smtClean="0"/>
              <a:t>p.setLayout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BorderLayout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 smtClean="0"/>
              <a:t>컨텐트팬의</a:t>
            </a:r>
            <a:r>
              <a:rPr lang="ko-KR" altLang="en-US" sz="1200" dirty="0" smtClean="0"/>
              <a:t> 배치 관리자를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변경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 smtClean="0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 내에 왼쪽에서 오른쪽으로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위에서 아래로 순서대로 컴포넌트를 배치한다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</a:t>
            </a:r>
            <a:r>
              <a:rPr lang="ko-KR" altLang="en-US" dirty="0" smtClean="0"/>
              <a:t>컴포넌트 재배치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 - </a:t>
            </a:r>
            <a:r>
              <a:rPr lang="ko-KR" altLang="en-US" smtClean="0"/>
              <a:t>생성자와 속성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c = </a:t>
            </a:r>
            <a:r>
              <a:rPr lang="en-US" altLang="ko-KR" sz="1200" b="1" dirty="0" err="1" smtClean="0"/>
              <a:t>getContentPane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배치하는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구역으로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East, West, South, North, Center</a:t>
            </a:r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add(Component comp,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index)</a:t>
            </a:r>
          </a:p>
          <a:p>
            <a:pPr lvl="3"/>
            <a:r>
              <a:rPr lang="en-US" altLang="ko-KR" dirty="0" smtClean="0"/>
              <a:t>comp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공간에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</a:t>
            </a:r>
            <a:r>
              <a:rPr lang="en-US" altLang="ko-KR" sz="1200" dirty="0" smtClean="0"/>
              <a:t>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BorderLayout.CENTER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smtClean="0"/>
              <a:t>…</a:t>
            </a:r>
          </a:p>
          <a:p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3007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r>
              <a:rPr lang="ko-KR" altLang="en-US" smtClean="0"/>
              <a:t>의 사용예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와 </a:t>
            </a:r>
            <a:r>
              <a:rPr lang="en-US" altLang="ko-KR" sz="1200" smtClean="0"/>
              <a:t>NORTH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CENTER,</a:t>
            </a:r>
            <a:r>
              <a:rPr lang="ko-KR" altLang="en-US" sz="1200" smtClean="0"/>
              <a:t> </a:t>
            </a:r>
            <a:r>
              <a:rPr lang="en-US" altLang="ko-KR" sz="1200" smtClean="0"/>
              <a:t>NORTH, SOUTH</a:t>
            </a:r>
            <a:r>
              <a:rPr lang="ko-KR" altLang="en-US" sz="1200" smtClean="0"/>
              <a:t>에</a:t>
            </a:r>
            <a:endParaRPr lang="en-US" altLang="ko-KR" sz="1200" smtClean="0"/>
          </a:p>
          <a:p>
            <a:r>
              <a:rPr lang="ko-KR" altLang="en-US" sz="1200" smtClean="0"/>
              <a:t> 컴포넌트가 삽입될 때</a:t>
            </a:r>
            <a:endParaRPr lang="ko-KR" altLang="en-US" sz="1200"/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vGap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20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hGap</a:t>
            </a:r>
            <a:r>
              <a:rPr lang="en-US" altLang="ko-KR" sz="1400" dirty="0" smtClean="0"/>
              <a:t> , 30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 smtClean="0"/>
              <a:t>(30,20); </a:t>
            </a:r>
          </a:p>
          <a:p>
            <a:r>
              <a:rPr lang="ko-KR" altLang="en-US" sz="1400" dirty="0" err="1" smtClean="0"/>
              <a:t>으로</a:t>
            </a:r>
            <a:r>
              <a:rPr lang="ko-KR" altLang="en-US" sz="1400" dirty="0" smtClean="0"/>
              <a:t> 배치관리자를 </a:t>
            </a:r>
            <a:endParaRPr lang="en-US" altLang="ko-KR" sz="1400" dirty="0" smtClean="0"/>
          </a:p>
          <a:p>
            <a:r>
              <a:rPr lang="ko-KR" altLang="en-US" sz="1400" dirty="0" smtClean="0"/>
              <a:t>생성하였을 때</a:t>
            </a:r>
            <a:endParaRPr lang="ko-KR" altLang="en-US" sz="14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</a:t>
            </a:r>
            <a:r>
              <a:rPr lang="en-US" altLang="ko-KR" dirty="0" smtClean="0"/>
              <a:t>Toolkit)</a:t>
            </a:r>
          </a:p>
          <a:p>
            <a:pPr lvl="1"/>
            <a:r>
              <a:rPr lang="ko-KR" altLang="en-US" dirty="0" smtClean="0"/>
              <a:t>자바가 처음 나왔을 때 함께 배포된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컴포넌트는 </a:t>
            </a:r>
            <a:r>
              <a:rPr lang="en-US" altLang="ko-KR" dirty="0" smtClean="0"/>
              <a:t>native(peer) </a:t>
            </a:r>
            <a:r>
              <a:rPr lang="ko-KR" altLang="en-US" dirty="0" smtClean="0"/>
              <a:t>운영체제의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컴포넌트의 도움을 받아 작동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운영체제에 많은 부담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처리 속도는 빠</a:t>
            </a:r>
            <a:r>
              <a:rPr lang="ko-KR" altLang="en-US" dirty="0"/>
              <a:t>름</a:t>
            </a:r>
            <a:endParaRPr lang="en-US" altLang="ko-KR" dirty="0" smtClean="0"/>
          </a:p>
          <a:p>
            <a:r>
              <a:rPr lang="en-US" altLang="ko-KR" dirty="0" smtClean="0"/>
              <a:t>Swing(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 smtClean="0"/>
              <a:t>기술을 기반으로 순수 자바 언어로 만들어진 라이브러리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</a:t>
            </a:r>
            <a:r>
              <a:rPr lang="ko-KR" altLang="en-US" dirty="0" smtClean="0"/>
              <a:t>풍부하고 화려한 </a:t>
            </a:r>
            <a:r>
              <a:rPr lang="ko-KR" altLang="en-US" dirty="0"/>
              <a:t>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 smtClean="0"/>
              <a:t>그 외 </a:t>
            </a:r>
            <a:r>
              <a:rPr lang="en-US" altLang="ko-KR" dirty="0" smtClean="0"/>
              <a:t>J </a:t>
            </a:r>
            <a:r>
              <a:rPr lang="ko-KR" altLang="en-US" dirty="0"/>
              <a:t>자로 시작하는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</a:t>
            </a:r>
            <a:r>
              <a:rPr lang="ko-KR" altLang="en-US" dirty="0" smtClean="0"/>
              <a:t>컴포넌트는 </a:t>
            </a:r>
            <a:r>
              <a:rPr lang="ko-KR" altLang="en-US" dirty="0"/>
              <a:t>경량 컴포넌트</a:t>
            </a:r>
            <a:r>
              <a:rPr lang="en-US" altLang="ko-KR" dirty="0"/>
              <a:t>(Light weight components)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native(peer)</a:t>
            </a:r>
            <a:r>
              <a:rPr lang="ko-KR" altLang="en-US" dirty="0" smtClean="0"/>
              <a:t> 운영체제에 의존하지 않음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vGap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20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hGap</a:t>
              </a:r>
              <a:r>
                <a:rPr lang="en-US" altLang="ko-KR" sz="1400" dirty="0" smtClean="0"/>
                <a:t> , 30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동일한 사각형 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분할하고 각 셀에 하나의 컴포넌트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격자 구성은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행수와 열수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 왼쪽에서 오른쪽으로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재조정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smtClean="0"/>
              <a:t> 4x3 </a:t>
            </a:r>
            <a:r>
              <a:rPr lang="ko-KR" altLang="en-US" sz="1200" smtClean="0"/>
              <a:t>그리드 레이아웃 설정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총 </a:t>
            </a:r>
            <a:r>
              <a:rPr lang="en-US" altLang="ko-KR" sz="1200" smtClean="0"/>
              <a:t>11 </a:t>
            </a:r>
            <a:r>
              <a:rPr lang="ko-KR" altLang="en-US" sz="1200" smtClean="0"/>
              <a:t>개의 버튼이 순서대로 </a:t>
            </a:r>
            <a:r>
              <a:rPr lang="en-US" altLang="ko-KR" sz="1200" smtClean="0"/>
              <a:t>add </a:t>
            </a:r>
            <a:r>
              <a:rPr lang="ko-KR" altLang="en-US" sz="1200" smtClean="0"/>
              <a:t>됨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수직 간격 </a:t>
            </a:r>
            <a:r>
              <a:rPr lang="en-US" altLang="ko-KR" sz="1200" smtClean="0"/>
              <a:t>vGap : 5 </a:t>
            </a:r>
            <a:r>
              <a:rPr lang="ko-KR" altLang="en-US" sz="1200" smtClean="0"/>
              <a:t>픽셀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수평 간격 </a:t>
            </a:r>
            <a:r>
              <a:rPr lang="en-US" altLang="ko-KR" sz="1200" smtClean="0"/>
              <a:t>hGap : 5 </a:t>
            </a:r>
            <a:r>
              <a:rPr lang="ko-KR" altLang="en-US" sz="1200" smtClean="0"/>
              <a:t>픽셀</a:t>
            </a:r>
            <a:endParaRPr lang="ko-KR" altLang="en-US" sz="1200" dirty="0" smtClean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 smtClean="0"/>
              <a:t>GridLayout</a:t>
            </a:r>
            <a:r>
              <a:rPr lang="en-US" altLang="ko-KR" sz="1200" dirty="0" smtClean="0"/>
              <a:t>(4,3,5,5)); </a:t>
            </a:r>
            <a:r>
              <a:rPr lang="en-US" altLang="ko-KR" sz="1200" dirty="0"/>
              <a:t>// 4×3 </a:t>
            </a:r>
            <a:r>
              <a:rPr lang="ko-KR" altLang="en-US" sz="1200" dirty="0"/>
              <a:t>분할로 </a:t>
            </a:r>
            <a:r>
              <a:rPr lang="ko-KR" altLang="en-US" sz="1200" dirty="0" smtClean="0"/>
              <a:t>배치</a:t>
            </a:r>
            <a:endParaRPr lang="ko-KR" altLang="en-US" sz="1200" dirty="0"/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GridLayout</a:t>
            </a:r>
            <a:r>
              <a:rPr lang="ko-KR" altLang="en-US" dirty="0" smtClean="0"/>
              <a:t>으로 입력 폼 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GridLayout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grid.setVgap</a:t>
            </a:r>
            <a:r>
              <a:rPr lang="en-US" altLang="ko-KR" sz="1200" b="1" dirty="0" smtClean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 smtClean="0"/>
              <a:t>(""));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두 행 사이의 수직 간격 </a:t>
            </a:r>
            <a:endParaRPr lang="en-US" altLang="ko-KR" sz="1200" dirty="0" smtClean="0"/>
          </a:p>
          <a:p>
            <a:r>
              <a:rPr lang="en-US" altLang="ko-KR" sz="1200" dirty="0" err="1" smtClean="0"/>
              <a:t>vGap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5 </a:t>
            </a:r>
            <a:r>
              <a:rPr lang="ko-KR" altLang="en-US" sz="1200" dirty="0" smtClean="0"/>
              <a:t>픽셀로 설정됨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배치관리자 없는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배치관리자가 없는 컨테이너란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응용프로그램에서 컴포넌트의 절대 크기와 절대 위치 결정</a:t>
            </a:r>
            <a:endParaRPr lang="en-US" altLang="ko-KR" dirty="0" smtClean="0"/>
          </a:p>
          <a:p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컴포넌트의 크기나 위치를 개발자 임의로 결정하고자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</a:t>
            </a:r>
            <a:r>
              <a:rPr lang="ko-KR" altLang="en-US" dirty="0" smtClean="0"/>
              <a:t>위치와 </a:t>
            </a:r>
            <a:r>
              <a:rPr lang="ko-KR" altLang="en-US" dirty="0"/>
              <a:t>크기가 수시로 변하는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여러 컴포넌트들이 서로 </a:t>
            </a:r>
            <a:r>
              <a:rPr lang="ko-KR" altLang="en-US" dirty="0" smtClean="0"/>
              <a:t>겹쳐 출력하고자 하는 경우</a:t>
            </a:r>
            <a:endParaRPr lang="en-US" altLang="ko-KR" dirty="0"/>
          </a:p>
          <a:p>
            <a:r>
              <a:rPr lang="ko-KR" altLang="en-US" dirty="0" smtClean="0"/>
              <a:t>컨테이너의 배치 관리자 제거 방법</a:t>
            </a:r>
            <a:endParaRPr lang="en-US" altLang="ko-KR" dirty="0" smtClean="0"/>
          </a:p>
          <a:p>
            <a:pPr lvl="1"/>
            <a:r>
              <a:rPr lang="en-US" altLang="ko-KR" dirty="0" err="1"/>
              <a:t>c</a:t>
            </a:r>
            <a:r>
              <a:rPr lang="en-US" altLang="ko-KR" dirty="0" err="1" smtClean="0"/>
              <a:t>ontainer.setLayout</a:t>
            </a:r>
            <a:r>
              <a:rPr lang="en-US" altLang="ko-KR" dirty="0" smtClean="0"/>
              <a:t>(null);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컴포넌트의 절대 크기와 절대 위치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내에서 이루어져야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 크기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component.setSize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2"/>
            <a:r>
              <a:rPr lang="ko-KR" altLang="en-US" dirty="0" smtClean="0"/>
              <a:t>컴포넌트 위치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component.setLocation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y);</a:t>
            </a:r>
          </a:p>
          <a:p>
            <a:pPr lvl="2"/>
            <a:r>
              <a:rPr lang="ko-KR" altLang="en-US" dirty="0" smtClean="0"/>
              <a:t>컴포넌트 위치와 크기 동시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component.setBounds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 err="1" smtClean="0"/>
              <a:t>JPanel</a:t>
            </a:r>
            <a:r>
              <a:rPr lang="ko-KR" altLang="en-US" sz="1400" dirty="0" smtClean="0"/>
              <a:t>의 배치관리자를 삭제하는 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p.setLayout</a:t>
            </a:r>
            <a:r>
              <a:rPr lang="en-US" altLang="ko-KR" sz="1400" b="1" dirty="0" smtClean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9-6 : </a:t>
            </a:r>
            <a:r>
              <a:rPr lang="ko-KR" altLang="en-US" sz="2000" dirty="0" smtClean="0"/>
              <a:t>배치관리자 없는 컨테이너에 컴포넌트를 절대 위치와 크기로 지정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("Null Container Sample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				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(130</a:t>
            </a:r>
            <a:r>
              <a:rPr lang="en-US" altLang="ko-KR" sz="1200" b="1" dirty="0"/>
              <a:t>, 50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la.setSize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 smtClean="0"/>
          </a:p>
          <a:p>
            <a:pPr defTabSz="180000"/>
            <a:r>
              <a:rPr lang="nn-NO" altLang="ko-KR" sz="1200" dirty="0"/>
              <a:t>	</a:t>
            </a:r>
            <a:r>
              <a:rPr lang="nn-NO" altLang="ko-KR" sz="1200" dirty="0" smtClean="0"/>
              <a:t>	for(int </a:t>
            </a:r>
            <a:r>
              <a:rPr lang="nn-NO" altLang="ko-KR" sz="1200" dirty="0"/>
              <a:t>i=1; i&lt;=9; i++)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*15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b.setSize</a:t>
            </a:r>
            <a:r>
              <a:rPr lang="en-US" altLang="ko-KR" sz="1200" b="1" dirty="0" smtClean="0"/>
              <a:t>(50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원하는 위치에 원하는 크기로 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컴포넌트를 마음대로</a:t>
            </a:r>
            <a:endParaRPr lang="en-US" altLang="ko-KR" sz="1200" dirty="0" smtClean="0"/>
          </a:p>
          <a:p>
            <a:r>
              <a:rPr lang="ko-KR" altLang="en-US" sz="1200" dirty="0" smtClean="0"/>
              <a:t>배치할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예시</a:t>
            </a:r>
            <a:endParaRPr lang="ko-KR" altLang="en-US"/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으로</a:t>
            </a:r>
            <a:r>
              <a:rPr lang="en-US" altLang="ko-KR" smtClean="0"/>
              <a:t> </a:t>
            </a:r>
            <a:r>
              <a:rPr lang="ko-KR" altLang="en-US" smtClean="0"/>
              <a:t>만든 </a:t>
            </a:r>
            <a:r>
              <a:rPr lang="en-US" altLang="ko-KR" smtClean="0"/>
              <a:t>GUI </a:t>
            </a:r>
            <a:r>
              <a:rPr lang="ko-KR" altLang="en-US" smtClean="0"/>
              <a:t>프로그램 샘플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JMenuBar</a:t>
              </a:r>
              <a:endParaRPr lang="ko-KR" alt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770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JFrame</a:t>
              </a:r>
              <a:endParaRPr lang="ko-KR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0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JSplitPane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JList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987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JTextField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JButton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871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JToolBar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143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JComboBox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프레임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윈도우 닫기 버튼</a:t>
              </a:r>
              <a:endParaRPr lang="ko-KR" altLang="en-US" sz="16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097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JScrollPane</a:t>
              </a:r>
              <a:endParaRPr lang="ko-KR" altLang="en-US" sz="16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라이브러리 계층 구조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2909</TotalTime>
  <Words>1576</Words>
  <Application>Microsoft Office PowerPoint</Application>
  <PresentationFormat>화면 슬라이드 쇼(4:3)</PresentationFormat>
  <Paragraphs>622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휴먼편지체</vt:lpstr>
      <vt:lpstr>Arial</vt:lpstr>
      <vt:lpstr>Arial Narrow</vt:lpstr>
      <vt:lpstr>Wingdings</vt:lpstr>
      <vt:lpstr>Wingdings 2</vt:lpstr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속성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Hewlett-Packard Company</cp:lastModifiedBy>
  <cp:revision>163</cp:revision>
  <dcterms:created xsi:type="dcterms:W3CDTF">2011-08-27T14:53:28Z</dcterms:created>
  <dcterms:modified xsi:type="dcterms:W3CDTF">2018-07-15T06:12:27Z</dcterms:modified>
</cp:coreProperties>
</file>